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4"/>
  </p:notesMasterIdLst>
  <p:sldIdLst>
    <p:sldId id="273" r:id="rId5"/>
    <p:sldId id="257" r:id="rId6"/>
    <p:sldId id="262" r:id="rId7"/>
    <p:sldId id="274" r:id="rId8"/>
    <p:sldId id="263" r:id="rId9"/>
    <p:sldId id="259" r:id="rId10"/>
    <p:sldId id="268" r:id="rId11"/>
    <p:sldId id="270" r:id="rId12"/>
    <p:sldId id="27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27D"/>
    <a:srgbClr val="2691D9"/>
    <a:srgbClr val="91151D"/>
    <a:srgbClr val="E23A42"/>
    <a:srgbClr val="AF1A20"/>
    <a:srgbClr val="7B1016"/>
    <a:srgbClr val="530B0C"/>
    <a:srgbClr val="F2F2F2"/>
    <a:srgbClr val="941651"/>
    <a:srgbClr val="2B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94" d="100"/>
          <a:sy n="94" d="100"/>
        </p:scale>
        <p:origin x="114" y="5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9616-warriors">
            <a:hlinkClick r:id="" action="ppaction://media"/>
            <a:extLst>
              <a:ext uri="{FF2B5EF4-FFF2-40B4-BE49-F238E27FC236}">
                <a16:creationId xmlns:a16="http://schemas.microsoft.com/office/drawing/2014/main" id="{7623A293-4FFA-4145-8FEB-C7593AF64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460212"/>
            <a:ext cx="6096000" cy="609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482412"/>
            <a:ext cx="7758546" cy="1373620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EQUIPE </a:t>
            </a:r>
            <a:b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</a:br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WARRIORS NET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324" y="4949867"/>
            <a:ext cx="5167224" cy="369332"/>
          </a:xfrm>
        </p:spPr>
        <p:txBody>
          <a:bodyPr>
            <a:normAutofit fontScale="92500"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                                                               João Vitor</a:t>
            </a:r>
            <a:endParaRPr lang="pt-BR" sz="1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B9672EB-03F2-495C-96E0-93B811302699}"/>
              </a:ext>
            </a:extLst>
          </p:cNvPr>
          <p:cNvGrpSpPr/>
          <p:nvPr/>
        </p:nvGrpSpPr>
        <p:grpSpPr>
          <a:xfrm>
            <a:off x="5850147" y="2349924"/>
            <a:ext cx="491706" cy="3027480"/>
            <a:chOff x="1045234" y="1495281"/>
            <a:chExt cx="491706" cy="302748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1CD5E8F-23A9-435C-B4CF-D3091679AF95}"/>
                </a:ext>
              </a:extLst>
            </p:cNvPr>
            <p:cNvSpPr/>
            <p:nvPr/>
          </p:nvSpPr>
          <p:spPr>
            <a:xfrm>
              <a:off x="1045234" y="1495281"/>
              <a:ext cx="491706" cy="476865"/>
            </a:xfrm>
            <a:prstGeom prst="ellipse">
              <a:avLst/>
            </a:prstGeom>
            <a:solidFill>
              <a:srgbClr val="2691D9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DF2E7C5-6218-4E52-B963-D7B766BA5D85}"/>
                </a:ext>
              </a:extLst>
            </p:cNvPr>
            <p:cNvSpPr/>
            <p:nvPr/>
          </p:nvSpPr>
          <p:spPr>
            <a:xfrm>
              <a:off x="1045234" y="2345486"/>
              <a:ext cx="491706" cy="476865"/>
            </a:xfrm>
            <a:prstGeom prst="ellipse">
              <a:avLst/>
            </a:prstGeom>
            <a:solidFill>
              <a:srgbClr val="269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AC583DD-AF7B-44F4-B347-D7C0B675C119}"/>
                </a:ext>
              </a:extLst>
            </p:cNvPr>
            <p:cNvSpPr/>
            <p:nvPr/>
          </p:nvSpPr>
          <p:spPr>
            <a:xfrm>
              <a:off x="1045234" y="3195691"/>
              <a:ext cx="491706" cy="476865"/>
            </a:xfrm>
            <a:prstGeom prst="ellipse">
              <a:avLst/>
            </a:prstGeom>
            <a:solidFill>
              <a:srgbClr val="269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07F4990-BAED-4ADD-B817-65D4FEA275DC}"/>
                </a:ext>
              </a:extLst>
            </p:cNvPr>
            <p:cNvSpPr/>
            <p:nvPr/>
          </p:nvSpPr>
          <p:spPr>
            <a:xfrm>
              <a:off x="1045234" y="4045896"/>
              <a:ext cx="491706" cy="476865"/>
            </a:xfrm>
            <a:prstGeom prst="ellipse">
              <a:avLst/>
            </a:prstGeom>
            <a:solidFill>
              <a:srgbClr val="269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4CDDD-9D58-4218-88F1-C87DEA1F8DA6}"/>
              </a:ext>
            </a:extLst>
          </p:cNvPr>
          <p:cNvSpPr txBox="1"/>
          <p:nvPr/>
        </p:nvSpPr>
        <p:spPr>
          <a:xfrm>
            <a:off x="6547711" y="2399252"/>
            <a:ext cx="567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Lucas Menchon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3FB28B-ECD2-426C-AE5C-164EB7BE427C}"/>
              </a:ext>
            </a:extLst>
          </p:cNvPr>
          <p:cNvSpPr txBox="1"/>
          <p:nvPr/>
        </p:nvSpPr>
        <p:spPr>
          <a:xfrm>
            <a:off x="268857" y="3249457"/>
            <a:ext cx="55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                                                                 Allana Alves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12EBF-01E3-4811-9B0F-5CC83B3D3A8C}"/>
              </a:ext>
            </a:extLst>
          </p:cNvPr>
          <p:cNvSpPr txBox="1"/>
          <p:nvPr/>
        </p:nvSpPr>
        <p:spPr>
          <a:xfrm>
            <a:off x="6435303" y="4099662"/>
            <a:ext cx="57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Roger Costa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6626-bookworm">
            <a:hlinkClick r:id="" action="ppaction://media"/>
            <a:extLst>
              <a:ext uri="{FF2B5EF4-FFF2-40B4-BE49-F238E27FC236}">
                <a16:creationId xmlns:a16="http://schemas.microsoft.com/office/drawing/2014/main" id="{D4A5DA0D-068E-4FC2-B1A4-1A831ADD5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47836" y="4013836"/>
            <a:ext cx="2844164" cy="2844164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4122033" y="356072"/>
            <a:ext cx="3947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"/>
              </a:rPr>
              <a:t>PROBLEMÁTICA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2232085" y="1571959"/>
            <a:ext cx="7991987" cy="321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b="1" dirty="0">
                <a:solidFill>
                  <a:schemeClr val="bg1"/>
                </a:solidFill>
                <a:latin typeface="Comic Sans"/>
              </a:rPr>
              <a:t>Como suprimir a alta demanda de livros, de forma rápida e organizada?</a:t>
            </a:r>
          </a:p>
          <a:p>
            <a:pPr algn="just"/>
            <a:r>
              <a:rPr lang="pt-BR" sz="4000" b="1" dirty="0">
                <a:solidFill>
                  <a:schemeClr val="bg1"/>
                </a:solidFill>
                <a:latin typeface="Comic Sans"/>
              </a:rPr>
              <a:t>Facilitando para os administradores bibliotecários, utilizando um sistema super informatizado.</a:t>
            </a:r>
            <a:endParaRPr lang="pt-BR" sz="4000" b="1" dirty="0">
              <a:solidFill>
                <a:schemeClr val="bg1"/>
              </a:solidFill>
              <a:latin typeface="Comic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6014-exclusive-solution">
            <a:hlinkClick r:id="" action="ppaction://media"/>
            <a:extLst>
              <a:ext uri="{FF2B5EF4-FFF2-40B4-BE49-F238E27FC236}">
                <a16:creationId xmlns:a16="http://schemas.microsoft.com/office/drawing/2014/main" id="{00D4B8D6-A1B5-409C-8A06-AA2E4A758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3200" y="2824480"/>
            <a:ext cx="4368800" cy="436880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3911599" y="272736"/>
            <a:ext cx="436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JUSTIFICATIVA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FAEC51-591D-480F-937F-581CF1CDD2EA}"/>
              </a:ext>
            </a:extLst>
          </p:cNvPr>
          <p:cNvSpPr txBox="1"/>
          <p:nvPr/>
        </p:nvSpPr>
        <p:spPr>
          <a:xfrm>
            <a:off x="3088639" y="1249680"/>
            <a:ext cx="601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Nós decidimos realizar esse projeto porque vimos uma oportunidade de tornar alguma biblioteca mais atrativa principalmente aos jovens que frequentam elas, fazendo com que o hábito de utilizar a biblioteca de uma forma mais rápida e inteligente seja mais comum nos dias de hoje onde a tecnologia está tão presente no cotidiano. Vemos isso como algo inovador que facilitará o trabalho dos profissionais que cuidam da biblioteca e visam mantê-la sempre em ordem e de fácil acesso. Com o grande aumento do uso da biblioteca, agilizar o controle de livros. </a:t>
            </a:r>
          </a:p>
        </p:txBody>
      </p:sp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Conexões">
            <a:extLst>
              <a:ext uri="{FF2B5EF4-FFF2-40B4-BE49-F238E27FC236}">
                <a16:creationId xmlns:a16="http://schemas.microsoft.com/office/drawing/2014/main" id="{B6130957-B311-4AF6-8DCA-8B138413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305" y="1482305"/>
            <a:ext cx="3893389" cy="38933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C19328-73EA-4292-BAAC-609D141A566F}"/>
              </a:ext>
            </a:extLst>
          </p:cNvPr>
          <p:cNvSpPr txBox="1"/>
          <p:nvPr/>
        </p:nvSpPr>
        <p:spPr>
          <a:xfrm>
            <a:off x="3895535" y="434676"/>
            <a:ext cx="440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PÚBLICO 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FAD8F1-B620-43CE-B55B-494693F0439C}"/>
              </a:ext>
            </a:extLst>
          </p:cNvPr>
          <p:cNvSpPr txBox="1"/>
          <p:nvPr/>
        </p:nvSpPr>
        <p:spPr>
          <a:xfrm>
            <a:off x="823602" y="2343345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públicas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849DBD-E5E4-455B-81E6-03008ABDF680}"/>
              </a:ext>
            </a:extLst>
          </p:cNvPr>
          <p:cNvSpPr txBox="1"/>
          <p:nvPr/>
        </p:nvSpPr>
        <p:spPr>
          <a:xfrm>
            <a:off x="8888082" y="1984076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privadas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302A72-43FA-417D-A11E-7D484583E5EF}"/>
              </a:ext>
            </a:extLst>
          </p:cNvPr>
          <p:cNvSpPr txBox="1"/>
          <p:nvPr/>
        </p:nvSpPr>
        <p:spPr>
          <a:xfrm>
            <a:off x="363525" y="4506029"/>
            <a:ext cx="307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institucionais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41B922-0E0B-4C54-9E28-836F861D5D0E}"/>
              </a:ext>
            </a:extLst>
          </p:cNvPr>
          <p:cNvSpPr txBox="1"/>
          <p:nvPr/>
        </p:nvSpPr>
        <p:spPr>
          <a:xfrm>
            <a:off x="7647923" y="4690695"/>
            <a:ext cx="1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Outros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1A6E623-CAC1-467E-A7CB-3C4391F5A339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303918" y="2528011"/>
            <a:ext cx="1104180" cy="5244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6B55AEE-0955-4032-AF21-156A628BB26D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441940" y="4690695"/>
            <a:ext cx="13543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2E7765F-8F8B-4DB3-B5D2-12F7875612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37230" y="4410537"/>
            <a:ext cx="910693" cy="4648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F4D3685-B64C-4CE0-82B3-8E8C162AA8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67291" y="2168742"/>
            <a:ext cx="1020791" cy="1260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0" y="3530690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715660" y="2842279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3631961" y="2829183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744401" y="4235135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3403285" y="4387620"/>
            <a:ext cx="196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973077" y="2829185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691053" y="2307795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Técnica ou </a:t>
            </a:r>
          </a:p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7056776" y="2842279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49932" y="2251123"/>
            <a:ext cx="213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Atualizações para o Sistema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" y="2078248"/>
            <a:ext cx="4762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3E7106-E59B-4230-9440-7C0CF312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09" y="2527754"/>
            <a:ext cx="6496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1994161" y="483661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582094" y="3141898"/>
            <a:ext cx="6081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Sistema distribuído pela internet, World Wide Web.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6BF3A-230A-45ED-83CD-E93B9AD6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3" y="1341554"/>
            <a:ext cx="5200291" cy="52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Conhecimento;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http://schemas.microsoft.com/office/2006/metadata/properties"/>
    <ds:schemaRef ds:uri="66cedb38-cd39-4cc1-8a67-d3444261e4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09c0dad-d907-4709-b15f-71fa473fc18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208</Words>
  <Application>Microsoft Office PowerPoint</Application>
  <PresentationFormat>Widescreen</PresentationFormat>
  <Paragraphs>35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Calibri Light</vt:lpstr>
      <vt:lpstr>Arial</vt:lpstr>
      <vt:lpstr>Montserrat</vt:lpstr>
      <vt:lpstr>Calibri</vt:lpstr>
      <vt:lpstr>Bebas Neue</vt:lpstr>
      <vt:lpstr>Comic Sans</vt:lpstr>
      <vt:lpstr>Tema do Office</vt:lpstr>
      <vt:lpstr>EQUIPE  WARRIORS 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Menchon</cp:lastModifiedBy>
  <cp:revision>25</cp:revision>
  <dcterms:created xsi:type="dcterms:W3CDTF">2021-10-22T22:42:18Z</dcterms:created>
  <dcterms:modified xsi:type="dcterms:W3CDTF">2022-02-09T02:13:41Z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